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44"/>
  </p:notesMasterIdLst>
  <p:sldIdLst>
    <p:sldId id="272" r:id="rId4"/>
    <p:sldId id="297" r:id="rId5"/>
    <p:sldId id="316" r:id="rId6"/>
    <p:sldId id="335" r:id="rId7"/>
    <p:sldId id="350" r:id="rId8"/>
    <p:sldId id="351" r:id="rId9"/>
    <p:sldId id="354" r:id="rId10"/>
    <p:sldId id="353" r:id="rId11"/>
    <p:sldId id="352" r:id="rId12"/>
    <p:sldId id="355" r:id="rId13"/>
    <p:sldId id="358" r:id="rId14"/>
    <p:sldId id="357" r:id="rId15"/>
    <p:sldId id="374" r:id="rId16"/>
    <p:sldId id="278" r:id="rId17"/>
    <p:sldId id="317" r:id="rId18"/>
    <p:sldId id="319" r:id="rId19"/>
    <p:sldId id="311" r:id="rId20"/>
    <p:sldId id="381" r:id="rId21"/>
    <p:sldId id="379" r:id="rId22"/>
    <p:sldId id="365" r:id="rId23"/>
    <p:sldId id="366" r:id="rId24"/>
    <p:sldId id="367" r:id="rId25"/>
    <p:sldId id="368" r:id="rId26"/>
    <p:sldId id="370" r:id="rId27"/>
    <p:sldId id="369" r:id="rId28"/>
    <p:sldId id="371" r:id="rId29"/>
    <p:sldId id="375" r:id="rId30"/>
    <p:sldId id="372" r:id="rId31"/>
    <p:sldId id="373" r:id="rId32"/>
    <p:sldId id="382" r:id="rId33"/>
    <p:sldId id="376" r:id="rId34"/>
    <p:sldId id="362" r:id="rId35"/>
    <p:sldId id="377" r:id="rId36"/>
    <p:sldId id="384" r:id="rId37"/>
    <p:sldId id="385" r:id="rId38"/>
    <p:sldId id="386" r:id="rId39"/>
    <p:sldId id="387" r:id="rId40"/>
    <p:sldId id="389" r:id="rId41"/>
    <p:sldId id="388" r:id="rId42"/>
    <p:sldId id="276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7475F-3C00-41B3-B270-C377B555FD6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37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2018/5/25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2018/5/25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2018/5/25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oo.gl/Hj3yvJ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oLtSZf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917f71b06499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5.08292.pdf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7" Type="http://schemas.openxmlformats.org/officeDocument/2006/relationships/hyperlink" Target="https://keras.io/activations/" TargetMode="External"/><Relationship Id="rId2" Type="http://schemas.openxmlformats.org/officeDocument/2006/relationships/hyperlink" Target="https://github.com/keras-team/kera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keras.io/optimizers/" TargetMode="External"/><Relationship Id="rId5" Type="http://schemas.openxmlformats.org/officeDocument/2006/relationships/hyperlink" Target="https://keras.io/losses/" TargetMode="External"/><Relationship Id="rId4" Type="http://schemas.openxmlformats.org/officeDocument/2006/relationships/hyperlink" Target="https://keras.io/layers/core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</a:t>
            </a:r>
            <a:r>
              <a:rPr lang="zh-TW" altLang="en-US" sz="4800" b="1" spc="603" dirty="0">
                <a:latin typeface="微軟正黑體" panose="020B0604030504040204" pitchFamily="34" charset="-120"/>
              </a:rPr>
              <a:t>六</a:t>
            </a:r>
            <a:r>
              <a:rPr lang="zh-TW" altLang="en-US" sz="4800" b="1" spc="603" dirty="0" smtClean="0">
                <a:latin typeface="微軟正黑體" panose="020B0604030504040204" pitchFamily="34" charset="-120"/>
              </a:rPr>
              <a:t>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50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2018.05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深度學習介紹：損失函數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3"/>
          <a:stretch/>
        </p:blipFill>
        <p:spPr>
          <a:xfrm>
            <a:off x="1097279" y="1846100"/>
            <a:ext cx="9315552" cy="230256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97278" y="4267200"/>
            <a:ext cx="100584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L(</a:t>
            </a:r>
            <a:r>
              <a:rPr lang="el-GR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θ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為損失函數，當輸出值與實際值越接近，損失函數越小。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損失函數的選擇很重要</a:t>
            </a:r>
            <a:endParaRPr lang="en-US" altLang="zh-TW" sz="2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損失函數的優化方法很多，但其本質皆為梯度下降法的變形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29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47311"/>
            <a:ext cx="6282177" cy="449684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10800000">
            <a:off x="6096000" y="2074240"/>
            <a:ext cx="1405466" cy="6461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01466" y="2135686"/>
            <a:ext cx="260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人工調整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向右箭號 8">
            <a:hlinkClick r:id="" action="ppaction://hlinkshowjump?jump=nextslide"/>
          </p:cNvPr>
          <p:cNvSpPr/>
          <p:nvPr/>
        </p:nvSpPr>
        <p:spPr>
          <a:xfrm rot="10800000">
            <a:off x="6737727" y="3465512"/>
            <a:ext cx="763739" cy="64611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501466" y="3526958"/>
            <a:ext cx="3496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梯度下降法的困境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552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08333" y="2294466"/>
            <a:ext cx="44280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Learing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rate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通常使用優化器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預設參數即可。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若要模型表現優異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必須微調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goo.gl/Hj3yvJ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10" y="1794621"/>
            <a:ext cx="506818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深度學習介紹：梯度下降法的困境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665" t="10370" r="69654" b="46914"/>
          <a:stretch/>
        </p:blipFill>
        <p:spPr>
          <a:xfrm>
            <a:off x="1097278" y="1845732"/>
            <a:ext cx="5371386" cy="4500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12000" y="2226733"/>
            <a:ext cx="40436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目前的對策：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使用物理學的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慣性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解決參數困在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minimum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317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0" y="3022600"/>
            <a:ext cx="6499225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Tensorflow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、</a:t>
            </a:r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/>
            </a:r>
            <a:br>
              <a:rPr lang="en-US" altLang="zh-TW" sz="4800" b="1" spc="300" dirty="0" smtClean="0">
                <a:solidFill>
                  <a:schemeClr val="bg1"/>
                </a:solidFill>
              </a:rPr>
            </a:br>
            <a:r>
              <a:rPr lang="zh-TW" altLang="en-US" sz="4800" b="1" spc="300" dirty="0" smtClean="0">
                <a:solidFill>
                  <a:schemeClr val="bg1"/>
                </a:solidFill>
              </a:rPr>
              <a:t>安裝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30683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spc="300" dirty="0" err="1" smtClean="0">
                <a:solidFill>
                  <a:schemeClr val="bg1"/>
                </a:solidFill>
              </a:rPr>
              <a:t>Tensorflow</a:t>
            </a:r>
            <a:r>
              <a:rPr lang="zh-TW" altLang="en-US" b="1" spc="300" dirty="0">
                <a:solidFill>
                  <a:schemeClr val="bg1"/>
                </a:solidFill>
              </a:rPr>
              <a:t>、</a:t>
            </a:r>
            <a:r>
              <a:rPr lang="en-US" altLang="zh-TW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：建立新的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避免安裝失敗影響原有環境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01168" lvl="1" indent="0">
              <a:buNone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指令：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    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--name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想命名的名字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python=3.6 anaconda</a:t>
            </a:r>
          </a:p>
          <a:p>
            <a:pPr marL="201168" lvl="1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>
              <a:buNone/>
            </a:pP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：啟動新建立的虛擬環境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activate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虛擬環境的名字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>
              <a:buNone/>
            </a:pP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：安裝</a:t>
            </a:r>
            <a:r>
              <a:rPr lang="en-US" altLang="zh-TW" sz="3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(CPU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01168" lvl="1" indent="0">
              <a:buNone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48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31529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spc="300" dirty="0" err="1">
                <a:solidFill>
                  <a:schemeClr val="bg1"/>
                </a:solidFill>
              </a:rPr>
              <a:t>Tensorflow</a:t>
            </a:r>
            <a:r>
              <a:rPr lang="zh-TW" altLang="en-US" b="1" spc="300" dirty="0">
                <a:solidFill>
                  <a:schemeClr val="bg1"/>
                </a:solidFill>
              </a:rPr>
              <a:t>、</a:t>
            </a:r>
            <a:r>
              <a:rPr lang="en-US" altLang="zh-TW" b="1" spc="300" dirty="0" err="1">
                <a:solidFill>
                  <a:schemeClr val="bg1"/>
                </a:solidFill>
              </a:rPr>
              <a:t>Keras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：安裝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：開啟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note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驗證是否安裝成功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as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import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</a:p>
          <a:p>
            <a:pPr marL="0" indent="0">
              <a:buNone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ef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goo.gl/oLtSZf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3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866774" y="3088215"/>
            <a:ext cx="4924425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建立模型教學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9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建立模型方法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提供兩種模型建立方法：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buFont typeface="+mj-lt"/>
              <a:buAutoNum type="arabicPeriod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Sequential Model (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順序式模型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輸入→隱藏層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→隱藏層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→隱藏層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→輸出層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按順序由上而下執行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buFont typeface="+mj-lt"/>
              <a:buAutoNum type="arabicPeriod"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buFont typeface="+mj-lt"/>
              <a:buAutoNum type="arabicPeriod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Functional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1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606"/>
            <a:ext cx="9601836" cy="4316253"/>
          </a:xfrm>
          <a:prstGeom prst="rect">
            <a:avLst/>
          </a:prstGeom>
        </p:spPr>
      </p:pic>
      <p:sp>
        <p:nvSpPr>
          <p:cNvPr id="4" name="向下箭號 3"/>
          <p:cNvSpPr/>
          <p:nvPr/>
        </p:nvSpPr>
        <p:spPr>
          <a:xfrm>
            <a:off x="10699116" y="2336801"/>
            <a:ext cx="383751" cy="25400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063182" y="2865348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6849533" y="2336801"/>
            <a:ext cx="211667" cy="237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288597" y="1967469"/>
            <a:ext cx="388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訓練樣本有</a:t>
            </a:r>
            <a:r>
              <a:rPr lang="en-US" altLang="zh-TW" b="1" dirty="0" smtClean="0">
                <a:solidFill>
                  <a:srgbClr val="FF0000"/>
                </a:solidFill>
              </a:rPr>
              <a:t>n</a:t>
            </a:r>
            <a:r>
              <a:rPr lang="zh-TW" altLang="en-US" b="1" dirty="0" smtClean="0">
                <a:solidFill>
                  <a:srgbClr val="FF0000"/>
                </a:solidFill>
              </a:rPr>
              <a:t>個</a:t>
            </a:r>
            <a:r>
              <a:rPr lang="en-US" altLang="zh-TW" b="1" dirty="0" smtClean="0">
                <a:solidFill>
                  <a:srgbClr val="FF0000"/>
                </a:solidFill>
              </a:rPr>
              <a:t>columns</a:t>
            </a:r>
            <a:r>
              <a:rPr lang="zh-TW" altLang="en-US" b="1" dirty="0" smtClean="0">
                <a:solidFill>
                  <a:srgbClr val="FF0000"/>
                </a:solidFill>
              </a:rPr>
              <a:t>，就設定為</a:t>
            </a:r>
            <a:r>
              <a:rPr lang="en-US" altLang="zh-TW" b="1" dirty="0" smtClean="0">
                <a:solidFill>
                  <a:srgbClr val="FF0000"/>
                </a:solidFill>
              </a:rPr>
              <a:t>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50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zh-TW" altLang="en-US" sz="3200" spc="-1" dirty="0" smtClean="0">
                <a:latin typeface="微軟正黑體" panose="020B0604030504040204" pitchFamily="34" charset="-120"/>
              </a:rPr>
              <a:t>深度學習介紹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Tensorflow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、</a:t>
            </a: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安裝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建立</a:t>
            </a:r>
            <a:r>
              <a:rPr lang="zh-TW" altLang="en-US" sz="3200" spc="-1" dirty="0">
                <a:latin typeface="微軟正黑體" panose="020B0604030504040204" pitchFamily="34" charset="-120"/>
              </a:rPr>
              <a:t>模型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教學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>
                <a:latin typeface="微軟正黑體" panose="020B0604030504040204" pitchFamily="34" charset="-120"/>
              </a:rPr>
              <a:t>實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作案例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 smtClean="0">
                <a:latin typeface="微軟正黑體" panose="020B0604030504040204" pitchFamily="34" charset="-120"/>
              </a:rPr>
            </a:br>
            <a:r>
              <a:rPr lang="zh-TW" altLang="en-US" sz="3200" spc="-1" dirty="0" smtClean="0">
                <a:latin typeface="微軟正黑體" panose="020B0604030504040204" pitchFamily="34" charset="-120"/>
              </a:rPr>
              <a:t>以完美世界玩家資料做用戶活躍程度衰退預警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：特徵標準化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可利用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79" y="2733066"/>
            <a:ext cx="597333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1094720" cy="4487333"/>
              </a:xfrm>
            </p:spPr>
            <p:txBody>
              <a:bodyPr>
                <a:noAutofit/>
              </a:bodyPr>
              <a:lstStyle/>
              <a:p>
                <a:pPr marL="201168" lvl="1" indent="0">
                  <a:buNone/>
                </a:pP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步驟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：決定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hidden layer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的層數、各層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的數量</a:t>
                </a:r>
                <a:endParaRPr lang="en-US" altLang="zh-TW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01168" lvl="1" indent="0">
                  <a:buNone/>
                </a:pP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層數跟</a:t>
                </a:r>
                <a:r>
                  <a:rPr lang="en-US" altLang="zh-TW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數量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目前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只能通過試錯，沒有捷徑。</a:t>
                </a: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層數的調整方向，從一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層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開始遞增，每次增加一層。</a:t>
                </a: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數量通常會設定為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，但不會超過</a:t>
                </a:r>
                <a:r>
                  <a:rPr lang="en-US" altLang="zh-TW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10000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層數太多、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數量太高，通常會導致模型性能表現驟降。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01168" lvl="1" indent="0">
                  <a:buNone/>
                </a:pPr>
                <a:endPara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1094720" cy="4487333"/>
              </a:xfrm>
              <a:blipFill rotWithShape="0">
                <a:blip r:embed="rId2"/>
                <a:stretch>
                  <a:fillRect l="-110" t="-2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8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：決定各層使用的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選擇不恰當的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會導致梯度消失或梯度爆炸。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梯度消失：網絡中各層權重更新很慢，甚至不更新而停止學習。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梯度爆炸：網絡中各層權重更新幅度太大，學習結果不穩定。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關於梯度消失、梯度爆炸理論面上的介紹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www.jianshu.com/p/917f71b06499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680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34646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：決定各層使用的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</a:p>
          <a:p>
            <a:pPr marL="201168" lvl="1" indent="0">
              <a:buNone/>
            </a:pP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72" y="2373066"/>
            <a:ext cx="5373415" cy="3960000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2556933" y="3465513"/>
            <a:ext cx="753534" cy="5476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70373" y="3262302"/>
            <a:ext cx="1913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70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：決定各層使用的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在隱藏層中：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推薦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使用：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神經元輸出可為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，緩解過擬合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不推薦使用：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會引起梯度消失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分類，時常會將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作為輸出層的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的輸出值會介於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[0, 1]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之間，且所有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相加等於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因此可對輸出做類似“機率”的解釋。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32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：決定模型的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</a:t>
            </a: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依任務來決定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分類：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二元分類：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binary_crossentropy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多分類：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categorical_crossentropy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(class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須為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[0,1,0]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的形式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98398" lvl="2" indent="-514350">
              <a:buFont typeface="+mj-lt"/>
              <a:buAutoNum type="arabicPeriod"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回歸：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(mean squared error)</a:t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mae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(mean absolute error)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027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：決定模型的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</a:p>
          <a:p>
            <a:pPr marL="201168" lvl="1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47" y="2514601"/>
            <a:ext cx="4650000" cy="3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83" y="2514601"/>
            <a:ext cx="4650000" cy="36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53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71880" y="1786467"/>
            <a:ext cx="11094720" cy="4555066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：決定模型的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從上述的優化器比較圖中，發現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Adadelta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Rmsprop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的表現較佳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到達使損失函數最小化點的速度高於其他優化器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脫離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鞍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點的速度高於其他優化器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注意：有些論文的實驗中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SGD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表現優於它們，因此優化器的優劣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仍須視情況而定。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arxiv.org/pdf/1705.08292.pdf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56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：編譯模型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(compile model)</a:t>
            </a: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18" y="2373066"/>
            <a:ext cx="8620615" cy="396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156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：訓練模型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(fit model)</a:t>
            </a: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0653" t="27901" r="8540" b="22099"/>
          <a:stretch/>
        </p:blipFill>
        <p:spPr>
          <a:xfrm>
            <a:off x="1097280" y="2374899"/>
            <a:ext cx="9851815" cy="3429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00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4738158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4800" b="1" spc="300" dirty="0" smtClean="0">
                <a:solidFill>
                  <a:schemeClr val="bg1"/>
                </a:solidFill>
              </a:rPr>
              <a:t>深度學習介紹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71880" y="1786467"/>
            <a:ext cx="11094720" cy="455506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github.com/keras-team/keras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文檔：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https://keras.io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Dense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https://keras.io/layers/core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https://keras.io/losses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優化器的詳細介紹：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https://keras.io/optimizers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https://keras.io/activations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201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358773" y="3465513"/>
            <a:ext cx="6761693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實作案例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>-</a:t>
            </a:r>
            <a:br>
              <a:rPr lang="en-US" altLang="zh-TW" sz="4800" b="1" spc="300" dirty="0" smtClean="0">
                <a:solidFill>
                  <a:schemeClr val="bg1"/>
                </a:solidFill>
              </a:rPr>
            </a:br>
            <a:r>
              <a:rPr lang="zh-TW" altLang="en-US" sz="4800" b="1" spc="300" dirty="0" smtClean="0">
                <a:solidFill>
                  <a:schemeClr val="bg1"/>
                </a:solidFill>
              </a:rPr>
              <a:t>完美世界用戶活躍程度衰退預警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208" t="24938" r="21945" b="4198"/>
          <a:stretch/>
        </p:blipFill>
        <p:spPr>
          <a:xfrm>
            <a:off x="1071879" y="753533"/>
            <a:ext cx="8097806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0416" t="18889" r="21111" b="21729"/>
          <a:stretch/>
        </p:blipFill>
        <p:spPr>
          <a:xfrm>
            <a:off x="1071879" y="566405"/>
            <a:ext cx="954532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0903" t="18889" r="21527" b="34938"/>
          <a:stretch/>
        </p:blipFill>
        <p:spPr>
          <a:xfrm>
            <a:off x="1071880" y="896605"/>
            <a:ext cx="957561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2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140" t="19013" r="21250" b="6050"/>
          <a:stretch/>
        </p:blipFill>
        <p:spPr>
          <a:xfrm>
            <a:off x="1071880" y="566405"/>
            <a:ext cx="800896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1667" t="20124" r="21459" b="19382"/>
          <a:stretch/>
        </p:blipFill>
        <p:spPr>
          <a:xfrm>
            <a:off x="1071880" y="566405"/>
            <a:ext cx="962742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305" t="20494" r="18472" b="43333"/>
          <a:stretch/>
        </p:blipFill>
        <p:spPr>
          <a:xfrm>
            <a:off x="1071880" y="911739"/>
            <a:ext cx="10149364" cy="39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959" t="20987" r="28893" b="32716"/>
          <a:stretch/>
        </p:blipFill>
        <p:spPr>
          <a:xfrm>
            <a:off x="1049745" y="756434"/>
            <a:ext cx="1009251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416" t="19927" r="21439" b="4655"/>
          <a:stretch/>
        </p:blipFill>
        <p:spPr>
          <a:xfrm>
            <a:off x="1071878" y="566404"/>
            <a:ext cx="7843522" cy="57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深度學習介紹：運作原理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45733"/>
            <a:ext cx="74887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深度學習介紹：怎樣才算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NN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99" y="1778047"/>
            <a:ext cx="6963268" cy="449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深度學習介紹：神經元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47092"/>
            <a:ext cx="7081085" cy="449728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178363" y="1940327"/>
            <a:ext cx="38273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為何需要激活函數？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若不使用激活函數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輸出就只是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輸入的線性組合。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有了激活函數，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神經網絡可逼近任何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非線性函數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21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深度學習介紹：神經元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33" y="1843593"/>
            <a:ext cx="6301991" cy="44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Fully Connected NN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7222" t="34199" r="27569" b="15925"/>
          <a:stretch/>
        </p:blipFill>
        <p:spPr>
          <a:xfrm>
            <a:off x="2500861" y="1841532"/>
            <a:ext cx="72512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深度學習介紹：神經網絡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637" t="19260" r="30347" b="28148"/>
          <a:stretch/>
        </p:blipFill>
        <p:spPr>
          <a:xfrm>
            <a:off x="1097279" y="1841532"/>
            <a:ext cx="6391253" cy="45000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10800000">
            <a:off x="7488532" y="2819400"/>
            <a:ext cx="897467" cy="6461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551333" y="2880846"/>
            <a:ext cx="260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自己學習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9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8907</TotalTime>
  <Words>720</Words>
  <Application>Microsoft Office PowerPoint</Application>
  <PresentationFormat>寬螢幕</PresentationFormat>
  <Paragraphs>199</Paragraphs>
  <Slides>40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40</vt:i4>
      </vt:variant>
    </vt:vector>
  </HeadingPairs>
  <TitlesOfParts>
    <vt:vector size="51" baseType="lpstr">
      <vt:lpstr>DejaVu Sans</vt:lpstr>
      <vt:lpstr>微軟正黑體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1_回顧</vt:lpstr>
      <vt:lpstr>有機</vt:lpstr>
      <vt:lpstr>PowerPoint 簡報</vt:lpstr>
      <vt:lpstr>PowerPoint 簡報</vt:lpstr>
      <vt:lpstr>深度學習介紹</vt:lpstr>
      <vt:lpstr>深度學習介紹：運作原理</vt:lpstr>
      <vt:lpstr>深度學習介紹：怎樣才算Deep NN</vt:lpstr>
      <vt:lpstr>深度學習介紹：神經元</vt:lpstr>
      <vt:lpstr>深度學習介紹：神經元</vt:lpstr>
      <vt:lpstr>深度學習介紹：Fully Connected NN</vt:lpstr>
      <vt:lpstr>深度學習介紹：神經網絡</vt:lpstr>
      <vt:lpstr>深度學習介紹：損失函數</vt:lpstr>
      <vt:lpstr>深度學習介紹：Learning rate</vt:lpstr>
      <vt:lpstr>深度學習介紹：Learning rate</vt:lpstr>
      <vt:lpstr>深度學習介紹：梯度下降法的困境</vt:lpstr>
      <vt:lpstr>Tensorflow、Keras 安裝</vt:lpstr>
      <vt:lpstr>Tensorflow、Keras安裝</vt:lpstr>
      <vt:lpstr>Tensorflow、Keras安裝</vt:lpstr>
      <vt:lpstr>Keras建立模型教學</vt:lpstr>
      <vt:lpstr>Keras建立模型方法</vt:lpstr>
      <vt:lpstr>Keras模型範例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Keras文檔</vt:lpstr>
      <vt:lpstr>Keras實作案例- 完美世界用戶活躍程度衰退預警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651</cp:revision>
  <dcterms:created xsi:type="dcterms:W3CDTF">2018-04-17T05:15:45Z</dcterms:created>
  <dcterms:modified xsi:type="dcterms:W3CDTF">2018-05-25T06:50:10Z</dcterms:modified>
</cp:coreProperties>
</file>